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heme/theme2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comments/comment1.xml" ContentType="application/vnd.openxmlformats-officedocument.presentationml.comment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9" r:id="rId4"/>
    <p:sldId id="340" r:id="rId5"/>
    <p:sldId id="265" r:id="rId6"/>
    <p:sldId id="261" r:id="rId7"/>
    <p:sldId id="341" r:id="rId8"/>
    <p:sldId id="342" r:id="rId9"/>
    <p:sldId id="343" r:id="rId10"/>
    <p:sldId id="262" r:id="rId11"/>
    <p:sldId id="348" r:id="rId12"/>
    <p:sldId id="332" r:id="rId13"/>
    <p:sldId id="335" r:id="rId14"/>
    <p:sldId id="336" r:id="rId15"/>
    <p:sldId id="337" r:id="rId16"/>
    <p:sldId id="344" r:id="rId17"/>
    <p:sldId id="346" r:id="rId18"/>
    <p:sldId id="263" r:id="rId19"/>
    <p:sldId id="330" r:id="rId20"/>
    <p:sldId id="338" r:id="rId21"/>
    <p:sldId id="339" r:id="rId22"/>
    <p:sldId id="257" r:id="rId23"/>
  </p:sldIdLst>
  <p:sldSz cx="12192000" cy="6858000"/>
  <p:notesSz cx="6858000" cy="9144000"/>
  <p:embeddedFontLst>
    <p:embeddedFont>
      <p:font typeface="DengXian" panose="02010600030101010101" pitchFamily="2" charset="-122"/>
      <p:regular r:id="rId25"/>
      <p:bold r:id="rId26"/>
    </p:embeddedFont>
    <p:embeddedFont>
      <p:font typeface="优设标题黑" pitchFamily="2" charset="-122"/>
      <p:regular r:id="rId27"/>
    </p:embeddedFont>
    <p:embeddedFont>
      <p:font typeface="MiSans Normal" pitchFamily="2" charset="-122"/>
      <p:regular r:id="rId28"/>
    </p:embeddedFont>
    <p:embeddedFont>
      <p:font typeface="宋体" panose="02010600030101010101" pitchFamily="2" charset="-122"/>
      <p:regular r:id="rId29"/>
    </p:embeddedFont>
    <p:embeddedFont>
      <p:font typeface="新宋体" panose="02010609030101010101" pitchFamily="49" charset="-122"/>
      <p:regular r:id="rId30"/>
    </p:embeddedFont>
  </p:embeddedFontLst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彭玉凤" initials="彭玉凤" lastIdx="1" clrIdx="0"/>
  <p:cmAuthor id="3" name="sinsin" initials="s" lastIdx="1" clrIdx="2"/>
  <p:cmAuthor id="2000" name="廿一_zyyaeQzU" initials="authorId_735466691" lastIdx="1137718899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65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392" y="192"/>
      </p:cViewPr>
      <p:guideLst>
        <p:guide orient="horz" pos="218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000" dt="2023-04-11T19:24:33" idx="1137718899">
    <p:pos x="0" y="0"/>
    <p:text>可能会导致病毒感染、细菌感染、肿瘤、自体免疫疾病等多种疾病。免疫风暴通常会产生大量的细胞激素，这些激素会激活免疫细胞，引起大量炎症反应，最终可能导致多器官衰竭和死亡。</p:text>
  </p:cm>
</p:cmLst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00">
        <p159:morph option="byObject"/>
      </p:transition>
    </mc:Choice>
    <mc:Fallback xmlns="">
      <p:transition spd="slow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2024/1/3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0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8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45745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737678" y="2145647"/>
            <a:ext cx="871664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</a:rPr>
              <a:t>《</a:t>
            </a:r>
            <a:r>
              <a:rPr lang="zh-CN" altLang="en-US" sz="4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</a:rPr>
              <a:t>数据结构</a:t>
            </a:r>
            <a:r>
              <a:rPr lang="en-US" altLang="zh-CN" sz="4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</a:rPr>
              <a:t>》</a:t>
            </a:r>
          </a:p>
          <a:p>
            <a:pPr algn="ctr"/>
            <a:r>
              <a:rPr lang="zh-CN" altLang="en-US" sz="60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</a:rPr>
              <a:t>文学研究助手</a:t>
            </a:r>
            <a:endParaRPr lang="en-US" altLang="zh-CN" sz="6000" b="1" dirty="0">
              <a:solidFill>
                <a:schemeClr val="tx2">
                  <a:lumMod val="75000"/>
                  <a:lumOff val="25000"/>
                </a:schemeClr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</a:endParaRPr>
          </a:p>
        </p:txBody>
      </p:sp>
      <p:pic>
        <p:nvPicPr>
          <p:cNvPr id="19" name="图片 18" descr="343435333238383b333637393534383bb2a9cabfc3b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67020" y="857885"/>
            <a:ext cx="1458595" cy="1458595"/>
          </a:xfrm>
          <a:prstGeom prst="rect">
            <a:avLst/>
          </a:prstGeom>
        </p:spPr>
      </p:pic>
      <p:sp>
        <p:nvSpPr>
          <p:cNvPr id="23" name="流程图: 终止 22"/>
          <p:cNvSpPr/>
          <p:nvPr/>
        </p:nvSpPr>
        <p:spPr>
          <a:xfrm>
            <a:off x="3296689" y="4987637"/>
            <a:ext cx="2937856" cy="577544"/>
          </a:xfrm>
          <a:prstGeom prst="flowChartTerminator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MiSans Normal" panose="00000500000000000000" charset="-122"/>
                <a:ea typeface="MiSans Normal" panose="00000500000000000000" charset="-122"/>
              </a:rPr>
              <a:t>第</a:t>
            </a:r>
            <a:r>
              <a:rPr lang="en-US" altLang="zh-CN" dirty="0">
                <a:latin typeface="MiSans Normal" panose="00000500000000000000" charset="-122"/>
                <a:ea typeface="MiSans Normal" panose="00000500000000000000" charset="-122"/>
              </a:rPr>
              <a:t>12</a:t>
            </a:r>
            <a:r>
              <a:rPr lang="zh-CN" altLang="en-US" dirty="0">
                <a:latin typeface="MiSans Normal" panose="00000500000000000000" charset="-122"/>
                <a:ea typeface="MiSans Normal" panose="00000500000000000000" charset="-122"/>
              </a:rPr>
              <a:t>组：孔馨怡 高语涵 杨利亚</a:t>
            </a:r>
          </a:p>
        </p:txBody>
      </p:sp>
      <p:sp>
        <p:nvSpPr>
          <p:cNvPr id="25" name="流程图: 终止 24"/>
          <p:cNvSpPr/>
          <p:nvPr/>
        </p:nvSpPr>
        <p:spPr>
          <a:xfrm>
            <a:off x="7343178" y="5064125"/>
            <a:ext cx="1420457" cy="501015"/>
          </a:xfrm>
          <a:prstGeom prst="flowChartTerminator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MiSans Normal" panose="00000500000000000000" charset="-122"/>
                <a:ea typeface="MiSans Normal" panose="00000500000000000000" charset="-122"/>
              </a:rPr>
              <a:t>2024.1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45745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506699" y="2463746"/>
            <a:ext cx="9575745" cy="17532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zh-CN" altLang="en-US" sz="54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代码展示与测试</a:t>
            </a:r>
          </a:p>
          <a:p>
            <a:pPr algn="ctr"/>
            <a:endParaRPr lang="zh-CN" sz="5400" b="1" dirty="0">
              <a:solidFill>
                <a:schemeClr val="tx2">
                  <a:lumMod val="75000"/>
                  <a:lumOff val="25000"/>
                </a:schemeClr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</a:endParaRPr>
          </a:p>
        </p:txBody>
      </p:sp>
      <p:sp>
        <p:nvSpPr>
          <p:cNvPr id="23" name="流程图: 终止 22"/>
          <p:cNvSpPr/>
          <p:nvPr/>
        </p:nvSpPr>
        <p:spPr>
          <a:xfrm>
            <a:off x="5116195" y="4189358"/>
            <a:ext cx="1959610" cy="501015"/>
          </a:xfrm>
          <a:prstGeom prst="flowChartTerminator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MiSans Normal" panose="00000500000000000000" charset="-122"/>
                <a:ea typeface="MiSans Normal" panose="00000500000000000000" charset="-122"/>
              </a:rPr>
              <a:t>P A R T . 0 3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899660" y="1356995"/>
            <a:ext cx="23939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03</a:t>
            </a:r>
          </a:p>
        </p:txBody>
      </p:sp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CDAA52F-C43A-D59C-5CFF-E60AF6C9BF74}"/>
              </a:ext>
            </a:extLst>
          </p:cNvPr>
          <p:cNvSpPr/>
          <p:nvPr/>
        </p:nvSpPr>
        <p:spPr>
          <a:xfrm>
            <a:off x="245393" y="222907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327910" y="588645"/>
            <a:ext cx="7535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MiSans Normal" panose="00000500000000000000" charset="-122"/>
                <a:sym typeface="+mn-ea"/>
              </a:rPr>
              <a:t>代码展示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1076749" y="1594953"/>
            <a:ext cx="8786706" cy="365748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struct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SearchItem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表示某单词当前被搜索的状态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string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word;    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被搜索的单词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pt;         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表示当前已经匹配到的位置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        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表示已经出现过多少次该单词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bool</a:t>
            </a:r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valid;     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表示该单词与文本中当前单词是否还可能匹配</a:t>
            </a:r>
            <a:endParaRPr lang="zh-CN" altLang="en-US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};</a:t>
            </a:r>
            <a:endParaRPr lang="zh-CN" altLang="en-US" sz="14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3CC111F-8BE0-05C3-B429-4010C6BCC92C}"/>
              </a:ext>
            </a:extLst>
          </p:cNvPr>
          <p:cNvSpPr txBox="1"/>
          <p:nvPr/>
        </p:nvSpPr>
        <p:spPr>
          <a:xfrm>
            <a:off x="1079367" y="4115080"/>
            <a:ext cx="85275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main()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vector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string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&gt; lines;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定义一个空的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vector</a:t>
            </a:r>
            <a:endParaRPr lang="en-US" altLang="zh-CN" sz="1800" dirty="0">
              <a:solidFill>
                <a:srgbClr val="000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vector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</a:t>
            </a:r>
            <a:r>
              <a:rPr lang="en-US" altLang="zh-CN" sz="1800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SearchItem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&gt; search;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string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filename;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fstream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fs;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CDAA52F-C43A-D59C-5CFF-E60AF6C9BF74}"/>
              </a:ext>
            </a:extLst>
          </p:cNvPr>
          <p:cNvSpPr/>
          <p:nvPr/>
        </p:nvSpPr>
        <p:spPr>
          <a:xfrm>
            <a:off x="245393" y="222907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327910" y="588645"/>
            <a:ext cx="7535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MiSans Normal" panose="00000500000000000000" charset="-122"/>
                <a:sym typeface="+mn-ea"/>
              </a:rPr>
              <a:t>代码展示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574112" y="1688756"/>
            <a:ext cx="5802265" cy="365748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打开文本文件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while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fs.is_open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 ==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false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cout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请输入文件名：</a:t>
            </a:r>
            <a:r>
              <a:rPr lang="en-US" altLang="zh-CN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endl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cin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&gt;&gt;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filename;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fs.open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(filename, </a:t>
            </a:r>
            <a:r>
              <a:rPr lang="en-US" altLang="zh-CN" sz="1800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fstream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::in | </a:t>
            </a:r>
            <a:r>
              <a:rPr lang="en-US" altLang="zh-CN" sz="1800" dirty="0" err="1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fstream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::out);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fs.is_open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())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break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cout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无法打开文件</a:t>
            </a:r>
            <a:r>
              <a:rPr lang="en-US" altLang="zh-CN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endl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  <a:endParaRPr lang="zh-CN" altLang="en-US" sz="1400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3CC111F-8BE0-05C3-B429-4010C6BCC92C}"/>
              </a:ext>
            </a:extLst>
          </p:cNvPr>
          <p:cNvSpPr txBox="1"/>
          <p:nvPr/>
        </p:nvSpPr>
        <p:spPr>
          <a:xfrm>
            <a:off x="6622474" y="1821873"/>
            <a:ext cx="51608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读取文本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while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(!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fs.eof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())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char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buffer[7000] = </a:t>
            </a:r>
            <a:r>
              <a:rPr lang="en-US" altLang="zh-CN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""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fs.getline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(buffer, 7000);</a:t>
            </a:r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读取整行文本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lines.push_back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(buffer);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fs.close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CDAA52F-C43A-D59C-5CFF-E60AF6C9BF74}"/>
              </a:ext>
            </a:extLst>
          </p:cNvPr>
          <p:cNvSpPr/>
          <p:nvPr/>
        </p:nvSpPr>
        <p:spPr>
          <a:xfrm>
            <a:off x="245393" y="222907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327910" y="588645"/>
            <a:ext cx="7535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MiSans Normal" panose="00000500000000000000" charset="-122"/>
                <a:sym typeface="+mn-ea"/>
              </a:rPr>
              <a:t>代码展示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1578567" y="1291272"/>
            <a:ext cx="8403633" cy="3657485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altLang="zh-CN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8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读取要查找的单词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rewind(</a:t>
            </a:r>
            <a:r>
              <a:rPr lang="en-US" altLang="zh-CN" sz="1800" dirty="0">
                <a:solidFill>
                  <a:srgbClr val="6F008A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stdin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</a:p>
          <a:p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cout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请输入要查找的单词，输入</a:t>
            </a:r>
            <a:r>
              <a:rPr lang="en-US" altLang="zh-CN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#</a:t>
            </a:r>
            <a:r>
              <a:rPr lang="zh-CN" altLang="en-US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表示结束</a:t>
            </a:r>
            <a:r>
              <a:rPr lang="en-US" altLang="zh-CN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endl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while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true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2B91A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string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buffer;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char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while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true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getchar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== </a:t>
            </a:r>
            <a:r>
              <a:rPr lang="en-US" altLang="zh-CN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'#'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||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== </a:t>
            </a:r>
            <a:r>
              <a:rPr lang="en-US" altLang="zh-CN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' '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break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buffer </a:t>
            </a:r>
            <a:r>
              <a:rPr lang="en-US" altLang="zh-CN" sz="18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+=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zh-CN" altLang="en-US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search.push_back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({buffer, -1, 0,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true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});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8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== </a:t>
            </a:r>
            <a:r>
              <a:rPr lang="en-US" altLang="zh-CN" sz="18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'#'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8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break</a:t>
            </a:r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  <a:endParaRPr lang="zh-CN" altLang="en-US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3331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CDAA52F-C43A-D59C-5CFF-E60AF6C9BF74}"/>
              </a:ext>
            </a:extLst>
          </p:cNvPr>
          <p:cNvSpPr/>
          <p:nvPr/>
        </p:nvSpPr>
        <p:spPr>
          <a:xfrm>
            <a:off x="245393" y="222907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258637" y="129906"/>
            <a:ext cx="7535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MiSans Normal" panose="00000500000000000000" charset="-122"/>
                <a:sym typeface="+mn-ea"/>
              </a:rPr>
              <a:t>代码展示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958456" y="453072"/>
            <a:ext cx="8718944" cy="6182021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查找单词</a:t>
            </a:r>
          </a:p>
          <a:p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遍历每一行</a:t>
            </a:r>
          </a:p>
          <a:p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for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line = 0; line &lt;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lines.size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 line++)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从前往后扫描，</a:t>
            </a:r>
            <a:r>
              <a:rPr lang="en-US" altLang="zh-CN" sz="1200" dirty="0" err="1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article_pt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表示当前文本被扫描到的位置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for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article_pt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0;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article_pt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&lt; lines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line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.length();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article_pt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++)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文本中当前位置字符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char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lines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line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][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article_pt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如果在单词中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isalpha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 ||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== </a:t>
            </a:r>
            <a:r>
              <a:rPr lang="en-US" altLang="zh-CN" sz="12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'\''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大写字母应当转成小写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isupper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))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如果</a:t>
            </a:r>
            <a:r>
              <a:rPr lang="en-US" altLang="zh-CN" sz="1200" dirty="0" err="1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是大写字母，则返回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true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tolower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);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如果</a:t>
            </a:r>
            <a:r>
              <a:rPr lang="en-US" altLang="zh-CN" sz="1200" dirty="0" err="1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是大写字母，则返回其小写字母的形式，否则直接返回</a:t>
            </a:r>
            <a:r>
              <a:rPr lang="en-US" altLang="zh-CN" sz="1200" dirty="0" err="1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endParaRPr lang="en-US" altLang="zh-CN" sz="1200" dirty="0">
              <a:solidFill>
                <a:srgbClr val="008000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逐个检查每个需要被匹配的单词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for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0;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&lt;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search.size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++)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如果该单词已经不可能匹配成功（之前某一位字母不同），直接跳出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(search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.valid ==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false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   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continue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准备好要检查的这个单词的下一个字符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pt = search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.pt + 1;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如果文本中的单词比要检查的单词长，肯定不能匹配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(pt &gt;= search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word.length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())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    search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.valid =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false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让它以后也不能匹配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检查两边的当前字符是否相等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else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(search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.word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pt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== 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ch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)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    search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.pt = pt;      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匹配成功，准备匹配下一位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else</a:t>
            </a:r>
          </a:p>
          <a:p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    search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2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.valid = </a:t>
            </a:r>
            <a:r>
              <a:rPr lang="en-US" altLang="zh-CN" sz="12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false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    </a:t>
            </a:r>
            <a:r>
              <a:rPr lang="en-US" altLang="zh-CN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2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匹配失败，后面放弃匹配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zh-CN" altLang="en-US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2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3233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CDAA52F-C43A-D59C-5CFF-E60AF6C9BF74}"/>
              </a:ext>
            </a:extLst>
          </p:cNvPr>
          <p:cNvSpPr/>
          <p:nvPr/>
        </p:nvSpPr>
        <p:spPr>
          <a:xfrm>
            <a:off x="245393" y="222907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244782" y="453028"/>
            <a:ext cx="7535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MiSans Normal" panose="00000500000000000000" charset="-122"/>
                <a:sym typeface="+mn-ea"/>
              </a:rPr>
              <a:t>代码展示</a:t>
            </a:r>
          </a:p>
        </p:txBody>
      </p:sp>
      <p:sp>
        <p:nvSpPr>
          <p:cNvPr id="4" name="文本框 3"/>
          <p:cNvSpPr txBox="1"/>
          <p:nvPr userDrawn="1"/>
        </p:nvSpPr>
        <p:spPr>
          <a:xfrm>
            <a:off x="967026" y="1075411"/>
            <a:ext cx="11101926" cy="6182021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r>
              <a:rPr lang="en-US" altLang="zh-CN" sz="18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else</a:t>
            </a:r>
            <a:r>
              <a:rPr lang="en-US" altLang="zh-CN" sz="16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6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如果是逗号空格等分隔符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sz="16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for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6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0;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&lt;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search.size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++)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6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6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检查前一个字母是否匹配成功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6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if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(search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.valid == </a:t>
            </a:r>
            <a:r>
              <a:rPr lang="en-US" altLang="zh-CN" sz="16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true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&amp;&amp; search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.pt == search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word.length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 - 1)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{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    search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cnt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++;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   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cout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单词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search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.word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第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search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cnt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次出现在第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line + 1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行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endl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</a:t>
            </a:r>
            <a:r>
              <a:rPr lang="en-US" altLang="zh-CN" sz="16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// </a:t>
            </a:r>
            <a:r>
              <a:rPr lang="zh-CN" altLang="en-US" sz="1600" dirty="0">
                <a:solidFill>
                  <a:srgbClr val="008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重新激活每一个待检查的单词，让它尝试匹配文本中的新单词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search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.pt = -1;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search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.valid = </a:t>
            </a:r>
            <a:r>
              <a:rPr lang="en-US" altLang="zh-CN" sz="16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true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}</a:t>
            </a:r>
          </a:p>
          <a:p>
            <a:r>
              <a:rPr lang="en-US" altLang="zh-CN" sz="16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for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(</a:t>
            </a:r>
            <a:r>
              <a:rPr lang="en-US" altLang="zh-CN" sz="1600" dirty="0">
                <a:solidFill>
                  <a:srgbClr val="0000FF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int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= 0;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&lt;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search.size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();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++)</a:t>
            </a:r>
          </a:p>
          <a:p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cout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单词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search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.word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共出现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search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cnt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次</a:t>
            </a:r>
            <a:r>
              <a:rPr lang="en-US" altLang="zh-CN" sz="1600" dirty="0">
                <a:solidFill>
                  <a:srgbClr val="A31515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"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>
                <a:solidFill>
                  <a:srgbClr val="00808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&lt;&lt;</a:t>
            </a:r>
            <a:r>
              <a:rPr lang="zh-CN" altLang="en-US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600" dirty="0" err="1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endl</a:t>
            </a:r>
            <a:r>
              <a:rPr lang="en-US" altLang="zh-CN" sz="1600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22518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CDAA52F-C43A-D59C-5CFF-E60AF6C9BF74}"/>
              </a:ext>
            </a:extLst>
          </p:cNvPr>
          <p:cNvSpPr/>
          <p:nvPr/>
        </p:nvSpPr>
        <p:spPr>
          <a:xfrm>
            <a:off x="245393" y="222907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244782" y="453028"/>
            <a:ext cx="7535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MiSans Normal" panose="00000500000000000000" charset="-122"/>
                <a:sym typeface="+mn-ea"/>
              </a:rPr>
              <a:t>测试结果</a:t>
            </a:r>
          </a:p>
        </p:txBody>
      </p:sp>
      <p:pic>
        <p:nvPicPr>
          <p:cNvPr id="7" name="图片 6" descr="文本, 信件&#10;&#10;描述已自动生成">
            <a:extLst>
              <a:ext uri="{FF2B5EF4-FFF2-40B4-BE49-F238E27FC236}">
                <a16:creationId xmlns:a16="http://schemas.microsoft.com/office/drawing/2014/main" id="{79CD202D-E631-18FF-A96F-6F549A3457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163" y="1818159"/>
            <a:ext cx="11320036" cy="287142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49581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2CDAA52F-C43A-D59C-5CFF-E60AF6C9BF74}"/>
              </a:ext>
            </a:extLst>
          </p:cNvPr>
          <p:cNvSpPr/>
          <p:nvPr/>
        </p:nvSpPr>
        <p:spPr>
          <a:xfrm>
            <a:off x="245393" y="222907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244782" y="453028"/>
            <a:ext cx="7535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优设标题黑" panose="00000500000000000000" charset="-122"/>
                <a:ea typeface="优设标题黑" panose="00000500000000000000" charset="-122"/>
                <a:cs typeface="MiSans Normal" panose="00000500000000000000" charset="-122"/>
                <a:sym typeface="+mn-ea"/>
              </a:rPr>
              <a:t>测试结果</a:t>
            </a:r>
          </a:p>
        </p:txBody>
      </p:sp>
      <p:pic>
        <p:nvPicPr>
          <p:cNvPr id="9" name="图片 8" descr="文本&#10;&#10;描述已自动生成">
            <a:extLst>
              <a:ext uri="{FF2B5EF4-FFF2-40B4-BE49-F238E27FC236}">
                <a16:creationId xmlns:a16="http://schemas.microsoft.com/office/drawing/2014/main" id="{7F119C16-4674-912D-711A-3E6C05FC2D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085" y="1099359"/>
            <a:ext cx="3108795" cy="4690127"/>
          </a:xfrm>
          <a:prstGeom prst="rect">
            <a:avLst/>
          </a:prstGeom>
        </p:spPr>
      </p:pic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DDAFCEB6-D0F9-6337-B940-0FB629F4E7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903" y="1099359"/>
            <a:ext cx="4086447" cy="469012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24314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45745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737995" y="2728595"/>
            <a:ext cx="87166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</a:rPr>
              <a:t>总结与改进</a:t>
            </a:r>
            <a:endParaRPr lang="zh-CN" sz="5400" b="1" dirty="0">
              <a:solidFill>
                <a:schemeClr val="tx2">
                  <a:lumMod val="75000"/>
                  <a:lumOff val="25000"/>
                </a:schemeClr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</a:endParaRPr>
          </a:p>
        </p:txBody>
      </p:sp>
      <p:sp>
        <p:nvSpPr>
          <p:cNvPr id="23" name="流程图: 终止 22"/>
          <p:cNvSpPr/>
          <p:nvPr/>
        </p:nvSpPr>
        <p:spPr>
          <a:xfrm>
            <a:off x="5116830" y="5075555"/>
            <a:ext cx="1959610" cy="501015"/>
          </a:xfrm>
          <a:prstGeom prst="flowChartTerminator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Sans Normal" panose="00000500000000000000" charset="-122"/>
                <a:ea typeface="MiSans Normal" panose="00000500000000000000" charset="-122"/>
              </a:rPr>
              <a:t>P A R T . 0 4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720850" y="3915410"/>
            <a:ext cx="87509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Ethical</a:t>
            </a:r>
            <a:r>
              <a:rPr lang="zh-CN" altLang="en-US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 </a:t>
            </a:r>
            <a:r>
              <a:rPr lang="en-US" altLang="zh-CN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issues in immune storms</a:t>
            </a:r>
            <a:endParaRPr lang="zh-CN" altLang="en-US" i="1">
              <a:solidFill>
                <a:schemeClr val="tx2">
                  <a:lumMod val="75000"/>
                  <a:lumOff val="2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899660" y="1356995"/>
            <a:ext cx="23939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04</a:t>
            </a:r>
          </a:p>
        </p:txBody>
      </p: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245745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>
            <a:cxnSpLocks/>
          </p:cNvCxnSpPr>
          <p:nvPr/>
        </p:nvCxnSpPr>
        <p:spPr>
          <a:xfrm>
            <a:off x="1360228" y="1471762"/>
            <a:ext cx="0" cy="4492620"/>
          </a:xfrm>
          <a:prstGeom prst="line">
            <a:avLst/>
          </a:prstGeom>
          <a:ln w="3175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4602480" y="532892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603115" y="428625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248785" y="2020893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248785" y="4762384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1471670" y="1960579"/>
            <a:ext cx="9861345" cy="43428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/>
              <a:t>- </a:t>
            </a:r>
            <a:r>
              <a:rPr lang="zh-CN" altLang="en-US" dirty="0"/>
              <a:t>外部循环 </a:t>
            </a:r>
            <a:r>
              <a:rPr lang="en-US" altLang="zh-CN" dirty="0"/>
              <a:t>`for (int line = 0; line &lt; </a:t>
            </a:r>
            <a:r>
              <a:rPr lang="en-US" altLang="zh-CN" dirty="0" err="1"/>
              <a:t>lines.size</a:t>
            </a:r>
            <a:r>
              <a:rPr lang="en-US" altLang="zh-CN" dirty="0"/>
              <a:t>(); line++)` </a:t>
            </a:r>
            <a:r>
              <a:rPr lang="zh-CN" altLang="en-US" dirty="0"/>
              <a:t>需要遍历文本的所有行，时间复杂度为 </a:t>
            </a:r>
            <a:r>
              <a:rPr lang="en-US" altLang="zh-CN" dirty="0"/>
              <a:t>O(n)</a:t>
            </a:r>
            <a:r>
              <a:rPr lang="zh-CN" altLang="en-US" dirty="0"/>
              <a:t>，其中 </a:t>
            </a:r>
            <a:r>
              <a:rPr lang="en-US" altLang="zh-CN" dirty="0"/>
              <a:t>n </a:t>
            </a:r>
            <a:r>
              <a:rPr lang="zh-CN" altLang="en-US" dirty="0"/>
              <a:t>是文本行数。</a:t>
            </a:r>
            <a:endParaRPr lang="en-US" altLang="zh-CN" dirty="0"/>
          </a:p>
          <a:p>
            <a:br>
              <a:rPr lang="zh-CN" altLang="en-US" dirty="0"/>
            </a:br>
            <a:r>
              <a:rPr lang="en-US" altLang="zh-CN" dirty="0"/>
              <a:t>- </a:t>
            </a:r>
            <a:r>
              <a:rPr lang="zh-CN" altLang="en-US" dirty="0"/>
              <a:t>内部循环 </a:t>
            </a:r>
            <a:r>
              <a:rPr lang="en-US" altLang="zh-CN" dirty="0"/>
              <a:t>`for (int </a:t>
            </a:r>
            <a:r>
              <a:rPr lang="en-US" altLang="zh-CN" dirty="0" err="1"/>
              <a:t>article_pt</a:t>
            </a:r>
            <a:r>
              <a:rPr lang="en-US" altLang="zh-CN" dirty="0"/>
              <a:t> = 0; </a:t>
            </a:r>
            <a:r>
              <a:rPr lang="en-US" altLang="zh-CN" dirty="0" err="1"/>
              <a:t>article_pt</a:t>
            </a:r>
            <a:r>
              <a:rPr lang="en-US" altLang="zh-CN" dirty="0"/>
              <a:t> &lt; lines[line].length(); </a:t>
            </a:r>
            <a:r>
              <a:rPr lang="en-US" altLang="zh-CN" dirty="0" err="1"/>
              <a:t>article_pt</a:t>
            </a:r>
            <a:r>
              <a:rPr lang="en-US" altLang="zh-CN" dirty="0"/>
              <a:t>++)` </a:t>
            </a:r>
            <a:r>
              <a:rPr lang="zh-CN" altLang="en-US" dirty="0"/>
              <a:t>需要遍历每一行的字符，时间复杂度为 </a:t>
            </a:r>
            <a:r>
              <a:rPr lang="en-US" altLang="zh-CN" dirty="0"/>
              <a:t>O(</a:t>
            </a:r>
            <a:r>
              <a:rPr lang="en-US" altLang="zh-CN" dirty="0" err="1"/>
              <a:t>m_i</a:t>
            </a:r>
            <a:r>
              <a:rPr lang="en-US" altLang="zh-CN" dirty="0"/>
              <a:t>)</a:t>
            </a:r>
            <a:r>
              <a:rPr lang="zh-CN" altLang="en-US" dirty="0"/>
              <a:t>，其中 </a:t>
            </a:r>
            <a:r>
              <a:rPr lang="en-US" altLang="zh-CN" dirty="0" err="1"/>
              <a:t>m_i</a:t>
            </a:r>
            <a:r>
              <a:rPr lang="en-US" altLang="zh-CN" dirty="0"/>
              <a:t> </a:t>
            </a:r>
            <a:r>
              <a:rPr lang="zh-CN" altLang="en-US" dirty="0"/>
              <a:t>表示第 </a:t>
            </a:r>
            <a:r>
              <a:rPr lang="en-US" altLang="zh-CN" dirty="0" err="1"/>
              <a:t>i</a:t>
            </a:r>
            <a:r>
              <a:rPr lang="en-US" altLang="zh-CN" dirty="0"/>
              <a:t> </a:t>
            </a:r>
            <a:r>
              <a:rPr lang="zh-CN" altLang="en-US" dirty="0"/>
              <a:t>行的字符数。</a:t>
            </a:r>
            <a:endParaRPr lang="en-US" altLang="zh-CN" dirty="0"/>
          </a:p>
          <a:p>
            <a:br>
              <a:rPr lang="zh-CN" altLang="en-US" dirty="0"/>
            </a:br>
            <a:r>
              <a:rPr lang="en-US" altLang="zh-CN" dirty="0"/>
              <a:t>- </a:t>
            </a:r>
            <a:r>
              <a:rPr lang="zh-CN" altLang="en-US" dirty="0"/>
              <a:t>在内部循环中，对于每个单词，存在一个内部循环 </a:t>
            </a:r>
            <a:r>
              <a:rPr lang="en-US" altLang="zh-CN" dirty="0"/>
              <a:t>`for (int </a:t>
            </a:r>
            <a:r>
              <a:rPr lang="en-US" altLang="zh-CN" dirty="0" err="1"/>
              <a:t>i</a:t>
            </a:r>
            <a:r>
              <a:rPr lang="en-US" altLang="zh-CN" dirty="0"/>
              <a:t> = 0; </a:t>
            </a:r>
            <a:r>
              <a:rPr lang="en-US" altLang="zh-CN" dirty="0" err="1"/>
              <a:t>i</a:t>
            </a:r>
            <a:r>
              <a:rPr lang="en-US" altLang="zh-CN" dirty="0"/>
              <a:t> &lt; </a:t>
            </a:r>
            <a:r>
              <a:rPr lang="en-US" altLang="zh-CN" dirty="0" err="1"/>
              <a:t>search.size</a:t>
            </a:r>
            <a:r>
              <a:rPr lang="en-US" altLang="zh-CN" dirty="0"/>
              <a:t>(); </a:t>
            </a:r>
            <a:r>
              <a:rPr lang="en-US" altLang="zh-CN" dirty="0" err="1"/>
              <a:t>i</a:t>
            </a:r>
            <a:r>
              <a:rPr lang="en-US" altLang="zh-CN" dirty="0"/>
              <a:t>++)`</a:t>
            </a:r>
            <a:r>
              <a:rPr lang="zh-CN" altLang="en-US" dirty="0"/>
              <a:t>，时间复杂度为 </a:t>
            </a:r>
            <a:r>
              <a:rPr lang="en-US" altLang="zh-CN" dirty="0"/>
              <a:t>O(k)</a:t>
            </a:r>
            <a:r>
              <a:rPr lang="zh-CN" altLang="en-US" dirty="0"/>
              <a:t>，其中 </a:t>
            </a:r>
            <a:r>
              <a:rPr lang="en-US" altLang="zh-CN" dirty="0"/>
              <a:t>k </a:t>
            </a:r>
            <a:r>
              <a:rPr lang="zh-CN" altLang="en-US" dirty="0"/>
              <a:t>是待检查的单词数量。</a:t>
            </a:r>
            <a:br>
              <a:rPr lang="zh-CN" altLang="en-US" dirty="0"/>
            </a:br>
            <a:r>
              <a:rPr lang="en-US" altLang="zh-CN" dirty="0"/>
              <a:t>- </a:t>
            </a:r>
            <a:r>
              <a:rPr lang="zh-CN" altLang="en-US" dirty="0"/>
              <a:t>内部循环中的操作时间复杂度为 </a:t>
            </a:r>
            <a:r>
              <a:rPr lang="en-US" altLang="zh-CN" dirty="0"/>
              <a:t>O(1)</a:t>
            </a:r>
            <a:r>
              <a:rPr lang="zh-CN" altLang="en-US" dirty="0"/>
              <a:t>。</a:t>
            </a:r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综上所述，整段代码的时间复杂度为 </a:t>
            </a:r>
            <a:r>
              <a:rPr lang="en-US" altLang="zh-CN" dirty="0"/>
              <a:t>O(n * </a:t>
            </a:r>
            <a:r>
              <a:rPr lang="en-US" altLang="zh-CN" dirty="0" err="1"/>
              <a:t>m_i</a:t>
            </a:r>
            <a:r>
              <a:rPr lang="en-US" altLang="zh-CN" dirty="0"/>
              <a:t> * k)</a:t>
            </a:r>
            <a:r>
              <a:rPr lang="zh-CN" altLang="en-US" dirty="0"/>
              <a:t>。</a:t>
            </a:r>
            <a:br>
              <a:rPr lang="zh-CN" altLang="en-US" sz="1200" dirty="0"/>
            </a:br>
            <a:br>
              <a:rPr lang="zh-CN" altLang="en-US" sz="1200" dirty="0"/>
            </a:b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63930" y="880576"/>
            <a:ext cx="1865630" cy="368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时间复杂度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45393" y="222907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18185" y="656590"/>
            <a:ext cx="10754995" cy="5544820"/>
          </a:xfrm>
          <a:prstGeom prst="rect">
            <a:avLst/>
          </a:prstGeom>
          <a:noFill/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892300" y="2681605"/>
            <a:ext cx="21482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目</a:t>
            </a:r>
            <a:r>
              <a:rPr lang="en-US" altLang="zh-CN" sz="540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 </a:t>
            </a:r>
            <a:r>
              <a:rPr lang="zh-CN" altLang="en-US" sz="540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录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24330" y="3603625"/>
            <a:ext cx="26835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C  O  N  T  E  N  T  S</a:t>
            </a:r>
          </a:p>
        </p:txBody>
      </p:sp>
      <p:sp>
        <p:nvSpPr>
          <p:cNvPr id="5" name="椭圆 4"/>
          <p:cNvSpPr/>
          <p:nvPr/>
        </p:nvSpPr>
        <p:spPr>
          <a:xfrm>
            <a:off x="5543550" y="2453005"/>
            <a:ext cx="790575" cy="78994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Sans Normal" panose="00000500000000000000" charset="-122"/>
                <a:ea typeface="MiSans Normal" panose="00000500000000000000" charset="-122"/>
              </a:rPr>
              <a:t>02</a:t>
            </a:r>
          </a:p>
        </p:txBody>
      </p:sp>
      <p:sp>
        <p:nvSpPr>
          <p:cNvPr id="7" name="椭圆 6"/>
          <p:cNvSpPr/>
          <p:nvPr/>
        </p:nvSpPr>
        <p:spPr>
          <a:xfrm>
            <a:off x="5543550" y="3592195"/>
            <a:ext cx="790575" cy="78994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Sans Normal" panose="00000500000000000000" charset="-122"/>
                <a:ea typeface="MiSans Normal" panose="00000500000000000000" charset="-122"/>
              </a:rPr>
              <a:t>03</a:t>
            </a:r>
          </a:p>
        </p:txBody>
      </p:sp>
      <p:sp>
        <p:nvSpPr>
          <p:cNvPr id="8" name="椭圆 7"/>
          <p:cNvSpPr/>
          <p:nvPr/>
        </p:nvSpPr>
        <p:spPr>
          <a:xfrm>
            <a:off x="5543550" y="1313815"/>
            <a:ext cx="790575" cy="78994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Sans Normal" panose="00000500000000000000" charset="-122"/>
                <a:ea typeface="MiSans Normal" panose="00000500000000000000" charset="-122"/>
              </a:rPr>
              <a:t>01</a:t>
            </a:r>
          </a:p>
        </p:txBody>
      </p:sp>
      <p:sp>
        <p:nvSpPr>
          <p:cNvPr id="9" name="椭圆 8"/>
          <p:cNvSpPr/>
          <p:nvPr/>
        </p:nvSpPr>
        <p:spPr>
          <a:xfrm>
            <a:off x="5543550" y="4731385"/>
            <a:ext cx="790575" cy="78994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Sans Normal" panose="00000500000000000000" charset="-122"/>
                <a:ea typeface="MiSans Normal" panose="00000500000000000000" charset="-122"/>
              </a:rPr>
              <a:t>04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334125" y="1447800"/>
            <a:ext cx="2917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分析与准备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6334125" y="2583815"/>
            <a:ext cx="29171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算法思路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6334125" y="4868545"/>
            <a:ext cx="2917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总结与改进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6334125" y="3703350"/>
            <a:ext cx="2917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0" i="0" dirty="0">
                <a:solidFill>
                  <a:srgbClr val="000000"/>
                </a:solidFill>
                <a:effectLst/>
                <a:latin typeface="楷体_GB2312"/>
              </a:rPr>
              <a:t>代码展示与测试</a:t>
            </a:r>
            <a:endParaRPr lang="zh-CN" altLang="en-US" sz="2800" dirty="0">
              <a:solidFill>
                <a:schemeClr val="tx1">
                  <a:lumMod val="95000"/>
                  <a:lumOff val="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245745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>
            <a:cxnSpLocks/>
          </p:cNvCxnSpPr>
          <p:nvPr/>
        </p:nvCxnSpPr>
        <p:spPr>
          <a:xfrm>
            <a:off x="1360228" y="1471762"/>
            <a:ext cx="0" cy="4492620"/>
          </a:xfrm>
          <a:prstGeom prst="line">
            <a:avLst/>
          </a:prstGeom>
          <a:ln w="3175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4602480" y="532892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603115" y="428625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248785" y="2020893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248784" y="4265654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1471670" y="1960579"/>
            <a:ext cx="9861345" cy="287465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dirty="0"/>
              <a:t>- </a:t>
            </a:r>
            <a:r>
              <a:rPr lang="en-US" altLang="zh-CN" dirty="0" err="1"/>
              <a:t>Iines</a:t>
            </a:r>
            <a:r>
              <a:rPr lang="en-US" altLang="zh-CN" dirty="0"/>
              <a:t> </a:t>
            </a:r>
            <a:r>
              <a:rPr lang="zh-CN" altLang="en-US" dirty="0"/>
              <a:t>向量用于存储每一行的内容，其空间复杂度为</a:t>
            </a:r>
            <a:r>
              <a:rPr lang="en-US" altLang="zh-CN" dirty="0"/>
              <a:t>O(n)</a:t>
            </a:r>
            <a:r>
              <a:rPr lang="zh-CN" altLang="en-US" dirty="0"/>
              <a:t>，其中</a:t>
            </a:r>
            <a:r>
              <a:rPr lang="en-US" altLang="zh-CN" dirty="0"/>
              <a:t>n</a:t>
            </a:r>
            <a:r>
              <a:rPr lang="zh-CN" altLang="en-US" dirty="0"/>
              <a:t>为文本总行数。</a:t>
            </a:r>
            <a:br>
              <a:rPr lang="zh-CN" altLang="en-US" dirty="0"/>
            </a:br>
            <a:endParaRPr lang="en-US" altLang="zh-CN" dirty="0"/>
          </a:p>
          <a:p>
            <a:r>
              <a:rPr lang="en-US" altLang="zh-CN" dirty="0"/>
              <a:t>- search </a:t>
            </a:r>
            <a:r>
              <a:rPr lang="zh-CN" altLang="en-US" dirty="0"/>
              <a:t>向量用于存储用户输入的单词信息，其空间复杂度为</a:t>
            </a:r>
            <a:r>
              <a:rPr lang="en-US" altLang="zh-CN" dirty="0"/>
              <a:t>O(K)</a:t>
            </a:r>
            <a:r>
              <a:rPr lang="zh-CN" altLang="en-US" dirty="0"/>
              <a:t>，其中</a:t>
            </a:r>
            <a:r>
              <a:rPr lang="en-US" altLang="zh-CN" dirty="0"/>
              <a:t>k</a:t>
            </a:r>
            <a:r>
              <a:rPr lang="zh-CN" altLang="en-US" dirty="0"/>
              <a:t>为要查找的单词数量。</a:t>
            </a:r>
            <a:br>
              <a:rPr lang="zh-CN" altLang="en-US" dirty="0"/>
            </a:br>
            <a:endParaRPr lang="en-US" altLang="zh-CN" dirty="0"/>
          </a:p>
          <a:p>
            <a:r>
              <a:rPr lang="en-US" altLang="zh-CN" dirty="0"/>
              <a:t>- </a:t>
            </a:r>
            <a:r>
              <a:rPr lang="en-US" altLang="zh-CN" dirty="0" err="1"/>
              <a:t>SearchItem</a:t>
            </a:r>
            <a:r>
              <a:rPr lang="en-US" altLang="zh-CN" dirty="0"/>
              <a:t> </a:t>
            </a:r>
            <a:r>
              <a:rPr lang="zh-CN" altLang="en-US" dirty="0"/>
              <a:t>结构体占用常数空间。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br>
              <a:rPr lang="zh-CN" altLang="en-US" dirty="0"/>
            </a:br>
            <a:r>
              <a:rPr lang="zh-CN" altLang="en-US" dirty="0"/>
              <a:t>总体空间复杂度为</a:t>
            </a:r>
            <a:r>
              <a:rPr lang="en-US" altLang="zh-CN" dirty="0"/>
              <a:t>O(</a:t>
            </a:r>
            <a:r>
              <a:rPr lang="en-US" altLang="zh-CN" dirty="0" err="1"/>
              <a:t>n+K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  <a:br>
              <a:rPr lang="zh-CN" altLang="en-US" dirty="0"/>
            </a:br>
            <a:br>
              <a:rPr lang="zh-CN" altLang="en-US" sz="1200" dirty="0"/>
            </a:br>
            <a:br>
              <a:rPr lang="zh-CN" altLang="en-US" sz="1200" dirty="0"/>
            </a:b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63930" y="880576"/>
            <a:ext cx="1865630" cy="368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空间复杂度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1AA0700D-919A-6DB5-E25B-8C5BEC6664F0}"/>
              </a:ext>
            </a:extLst>
          </p:cNvPr>
          <p:cNvSpPr/>
          <p:nvPr/>
        </p:nvSpPr>
        <p:spPr>
          <a:xfrm>
            <a:off x="1248784" y="2576554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C867B3B8-295F-4447-BDAE-3100F6CF1C0E}"/>
              </a:ext>
            </a:extLst>
          </p:cNvPr>
          <p:cNvSpPr/>
          <p:nvPr/>
        </p:nvSpPr>
        <p:spPr>
          <a:xfrm>
            <a:off x="1248784" y="3117583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857587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212430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>
            <a:cxnSpLocks/>
          </p:cNvCxnSpPr>
          <p:nvPr/>
        </p:nvCxnSpPr>
        <p:spPr>
          <a:xfrm>
            <a:off x="1360228" y="1471762"/>
            <a:ext cx="0" cy="4492620"/>
          </a:xfrm>
          <a:prstGeom prst="line">
            <a:avLst/>
          </a:prstGeom>
          <a:ln w="3175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4602480" y="532892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603115" y="428625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248785" y="2344738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248785" y="3997340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1583113" y="2231645"/>
            <a:ext cx="9861345" cy="43428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200" dirty="0"/>
              <a:t>1.</a:t>
            </a:r>
            <a:r>
              <a:rPr lang="zh-CN" altLang="en-US" sz="2200" dirty="0"/>
              <a:t>对于大型文本，可以考虑使用更高效的字符串匹配算法，以提高搜索效率。</a:t>
            </a:r>
            <a:endParaRPr lang="en-US" altLang="zh-CN" sz="2200" dirty="0"/>
          </a:p>
          <a:p>
            <a:endParaRPr lang="en-US" altLang="zh-CN" sz="2200" dirty="0"/>
          </a:p>
          <a:p>
            <a:r>
              <a:rPr lang="en-US" altLang="zh-CN" sz="2200" dirty="0"/>
              <a:t>2</a:t>
            </a:r>
            <a:r>
              <a:rPr lang="en" altLang="zh-CN" sz="2200" dirty="0"/>
              <a:t>. </a:t>
            </a:r>
            <a:r>
              <a:rPr lang="zh-CN" altLang="en-US" sz="2200" dirty="0"/>
              <a:t>在判断一个待查找单词是否还可能被匹配成功时，如果已经发现它无法匹配成功，可以把它从 </a:t>
            </a:r>
            <a:r>
              <a:rPr lang="en" altLang="zh-CN" sz="2200" dirty="0"/>
              <a:t>vector </a:t>
            </a:r>
            <a:r>
              <a:rPr lang="zh-CN" altLang="en-US" sz="2200" dirty="0"/>
              <a:t>中删除，这样可以避免循环次数过多导致性能下降。</a:t>
            </a:r>
            <a:endParaRPr lang="en-US" altLang="zh-CN" sz="2200" dirty="0"/>
          </a:p>
          <a:p>
            <a:r>
              <a:rPr lang="zh-CN" altLang="en-US" sz="2200" dirty="0"/>
              <a:t>但不能在循环遍历 </a:t>
            </a:r>
            <a:r>
              <a:rPr lang="en" altLang="zh-CN" sz="2200" dirty="0"/>
              <a:t>vector </a:t>
            </a:r>
            <a:r>
              <a:rPr lang="zh-CN" altLang="en-US" sz="2200" dirty="0"/>
              <a:t>的时候修改 </a:t>
            </a:r>
            <a:r>
              <a:rPr lang="en" altLang="zh-CN" sz="2200" dirty="0"/>
              <a:t>vector </a:t>
            </a:r>
            <a:r>
              <a:rPr lang="zh-CN" altLang="en-US" sz="2200" dirty="0"/>
              <a:t>的大小，可以另外新建一个 </a:t>
            </a:r>
            <a:r>
              <a:rPr lang="en" altLang="zh-CN" sz="2200" dirty="0"/>
              <a:t>vector </a:t>
            </a:r>
            <a:r>
              <a:rPr lang="zh-CN" altLang="en-US" sz="2200" dirty="0"/>
              <a:t>存放还需要检查的单词。</a:t>
            </a:r>
            <a:endParaRPr lang="zh-CN" altLang="en-US" sz="2200" dirty="0">
              <a:solidFill>
                <a:schemeClr val="tx1">
                  <a:lumMod val="95000"/>
                  <a:lumOff val="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63930" y="858728"/>
            <a:ext cx="1865630" cy="368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改进方法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5613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45745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737360" y="2769235"/>
            <a:ext cx="871664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6000" b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</a:rPr>
              <a:t>感</a:t>
            </a:r>
            <a:r>
              <a:rPr lang="en-US" altLang="zh-CN" sz="6000" b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</a:rPr>
              <a:t> </a:t>
            </a:r>
            <a:r>
              <a:rPr lang="zh-CN" sz="6000" b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</a:rPr>
              <a:t>谢 </a:t>
            </a:r>
            <a:r>
              <a:rPr lang="zh-CN" altLang="en-US" sz="6000" b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</a:rPr>
              <a:t>聆 听</a:t>
            </a:r>
            <a:endParaRPr lang="zh-CN" sz="6000" b="1">
              <a:solidFill>
                <a:schemeClr val="tx2">
                  <a:lumMod val="75000"/>
                  <a:lumOff val="25000"/>
                </a:schemeClr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</a:endParaRPr>
          </a:p>
        </p:txBody>
      </p:sp>
      <p:pic>
        <p:nvPicPr>
          <p:cNvPr id="19" name="图片 18" descr="343435333238383b333637393534383bb2a9cabfc3b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6666" y="1310642"/>
            <a:ext cx="1458595" cy="1458595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1720850" y="3844925"/>
            <a:ext cx="87509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T</a:t>
            </a:r>
            <a:r>
              <a:rPr lang="en-US" altLang="zh-CN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  </a:t>
            </a:r>
            <a:r>
              <a:rPr lang="zh-CN" altLang="en-US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H</a:t>
            </a:r>
            <a:r>
              <a:rPr lang="en-US" altLang="zh-CN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  </a:t>
            </a:r>
            <a:r>
              <a:rPr lang="zh-CN" altLang="en-US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A</a:t>
            </a:r>
            <a:r>
              <a:rPr lang="en-US" altLang="zh-CN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  </a:t>
            </a:r>
            <a:r>
              <a:rPr lang="zh-CN" altLang="en-US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N</a:t>
            </a:r>
            <a:r>
              <a:rPr lang="en-US" altLang="zh-CN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  </a:t>
            </a:r>
            <a:r>
              <a:rPr lang="zh-CN" altLang="en-US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K</a:t>
            </a:r>
            <a:r>
              <a:rPr lang="en-US" altLang="zh-CN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  </a:t>
            </a:r>
            <a:r>
              <a:rPr lang="zh-CN" altLang="en-US" i="1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S  </a:t>
            </a:r>
          </a:p>
        </p:txBody>
      </p:sp>
      <p:sp>
        <p:nvSpPr>
          <p:cNvPr id="3" name="流程图: 终止 2"/>
          <p:cNvSpPr/>
          <p:nvPr/>
        </p:nvSpPr>
        <p:spPr>
          <a:xfrm>
            <a:off x="7410118" y="5025901"/>
            <a:ext cx="1420457" cy="501015"/>
          </a:xfrm>
          <a:prstGeom prst="flowChartTerminator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MiSans Normal" panose="00000500000000000000" charset="-122"/>
                <a:ea typeface="MiSans Normal" panose="00000500000000000000" charset="-122"/>
              </a:rPr>
              <a:t>2024.1</a:t>
            </a:r>
          </a:p>
        </p:txBody>
      </p:sp>
      <p:sp>
        <p:nvSpPr>
          <p:cNvPr id="5" name="流程图: 终止 4">
            <a:extLst>
              <a:ext uri="{FF2B5EF4-FFF2-40B4-BE49-F238E27FC236}">
                <a16:creationId xmlns:a16="http://schemas.microsoft.com/office/drawing/2014/main" id="{28F32EA3-35DB-3572-C1D1-94EB8A123589}"/>
              </a:ext>
            </a:extLst>
          </p:cNvPr>
          <p:cNvSpPr/>
          <p:nvPr/>
        </p:nvSpPr>
        <p:spPr>
          <a:xfrm>
            <a:off x="3296689" y="4987637"/>
            <a:ext cx="2937856" cy="577544"/>
          </a:xfrm>
          <a:prstGeom prst="flowChartTerminator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MiSans Normal" panose="00000500000000000000" charset="-122"/>
                <a:ea typeface="MiSans Normal" panose="00000500000000000000" charset="-122"/>
              </a:rPr>
              <a:t>第</a:t>
            </a:r>
            <a:r>
              <a:rPr lang="en-US" altLang="zh-CN" dirty="0">
                <a:latin typeface="MiSans Normal" panose="00000500000000000000" charset="-122"/>
                <a:ea typeface="MiSans Normal" panose="00000500000000000000" charset="-122"/>
              </a:rPr>
              <a:t>12</a:t>
            </a:r>
            <a:r>
              <a:rPr lang="zh-CN" altLang="en-US" dirty="0">
                <a:latin typeface="MiSans Normal" panose="00000500000000000000" charset="-122"/>
                <a:ea typeface="MiSans Normal" panose="00000500000000000000" charset="-122"/>
              </a:rPr>
              <a:t>组：孔馨怡 高语涵 杨利亚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45745" y="320421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737995" y="2728595"/>
            <a:ext cx="87166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  <a:cs typeface="MiSans Normal" panose="00000500000000000000" charset="-122"/>
              </a:rPr>
              <a:t>分析与准备</a:t>
            </a:r>
            <a:endParaRPr lang="zh-CN" sz="5400" b="1" dirty="0">
              <a:solidFill>
                <a:schemeClr val="tx2">
                  <a:lumMod val="75000"/>
                  <a:lumOff val="25000"/>
                </a:schemeClr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</a:endParaRPr>
          </a:p>
        </p:txBody>
      </p:sp>
      <p:sp>
        <p:nvSpPr>
          <p:cNvPr id="23" name="流程图: 终止 22"/>
          <p:cNvSpPr/>
          <p:nvPr/>
        </p:nvSpPr>
        <p:spPr>
          <a:xfrm>
            <a:off x="5116830" y="5075555"/>
            <a:ext cx="1959610" cy="501015"/>
          </a:xfrm>
          <a:prstGeom prst="flowChartTerminator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Sans Normal" panose="00000500000000000000" charset="-122"/>
                <a:ea typeface="MiSans Normal" panose="00000500000000000000" charset="-122"/>
              </a:rPr>
              <a:t>P A R T . 0 1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899660" y="1356995"/>
            <a:ext cx="23939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01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1C9DB40-36BD-FCF1-A740-71B7FB007DD2}"/>
              </a:ext>
            </a:extLst>
          </p:cNvPr>
          <p:cNvSpPr/>
          <p:nvPr/>
        </p:nvSpPr>
        <p:spPr>
          <a:xfrm>
            <a:off x="245745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>
            <a:cxnSpLocks/>
          </p:cNvCxnSpPr>
          <p:nvPr/>
        </p:nvCxnSpPr>
        <p:spPr>
          <a:xfrm>
            <a:off x="1360228" y="1471762"/>
            <a:ext cx="0" cy="4492620"/>
          </a:xfrm>
          <a:prstGeom prst="line">
            <a:avLst/>
          </a:prstGeom>
          <a:ln w="3175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4602480" y="5024723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603115" y="3982053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248785" y="1525311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/>
          <p:cNvSpPr/>
          <p:nvPr/>
        </p:nvSpPr>
        <p:spPr>
          <a:xfrm>
            <a:off x="1248785" y="5351319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1471670" y="1656382"/>
            <a:ext cx="9861345" cy="43428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br>
              <a:rPr lang="zh-CN" altLang="en-US" dirty="0"/>
            </a:br>
            <a:br>
              <a:rPr lang="zh-CN" altLang="en-US" sz="1200" dirty="0"/>
            </a:br>
            <a:br>
              <a:rPr lang="zh-CN" altLang="en-US" sz="1200" dirty="0"/>
            </a:b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63930" y="858728"/>
            <a:ext cx="1865630" cy="36933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题目剖析</a:t>
            </a:r>
            <a:endParaRPr lang="en-US" altLang="zh-CN" dirty="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CE69F78-12C6-D44D-11BE-103927BD48B6}"/>
              </a:ext>
            </a:extLst>
          </p:cNvPr>
          <p:cNvSpPr txBox="1"/>
          <p:nvPr/>
        </p:nvSpPr>
        <p:spPr>
          <a:xfrm>
            <a:off x="1836110" y="1263020"/>
            <a:ext cx="9741377" cy="14210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、问题描述</a:t>
            </a:r>
            <a:b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文学研究人员需要统计英文小说中某些词出现的次数和位置。试编写一个实现这一 目标的文字统计系统，称为“文学研究助手”。</a:t>
            </a:r>
            <a:endParaRPr lang="zh-CN" altLang="en-US" sz="20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altLang="zh-CN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、基本要求</a:t>
            </a:r>
            <a:endParaRPr lang="zh-CN" altLang="en-US" sz="20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英文小说存于一个文本文件中，并假设小说中的单词一律不跨行，每行的长度不超过 </a:t>
            </a:r>
            <a:r>
              <a:rPr lang="en-US" altLang="zh-CN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120 </a:t>
            </a:r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个字符，待统计的词汇集合要一次输入完毕。要求对英文小说扫描一遍就完成统计工作。​程序的输出结果是每个单词的出现次数和出现位置所在行的行号。其格式自行设计。</a:t>
            </a:r>
            <a:endParaRPr lang="zh-CN" altLang="en-US" sz="20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altLang="zh-CN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、输入数据</a:t>
            </a:r>
            <a:endParaRPr lang="zh-CN" altLang="en-US" sz="20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输入数据包括两部分，第一部分是要统计的单词，不超过 </a:t>
            </a:r>
            <a:r>
              <a:rPr lang="en-US" altLang="zh-CN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100</a:t>
            </a:r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个，单词之间用空格 分隔；第二部分是被统计的文章，可以考虑把这两部分内容放在一个文件中。</a:t>
            </a:r>
            <a:endParaRPr lang="zh-CN" altLang="en-US" sz="20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例如：以某一 </a:t>
            </a:r>
            <a:r>
              <a:rPr lang="en" altLang="zh-CN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C++</a:t>
            </a:r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源程序模拟英文小说，用 </a:t>
            </a:r>
            <a:r>
              <a:rPr lang="en" altLang="zh-CN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C++</a:t>
            </a:r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程序设计语言的保留字集作为待统计的词汇集。</a:t>
            </a:r>
            <a:endParaRPr lang="zh-CN" altLang="en-US" sz="20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altLang="zh-CN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、输出数据</a:t>
            </a:r>
            <a:endParaRPr lang="zh-CN" altLang="en-US" sz="2000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zh-CN" altLang="en-US" sz="2000" b="0" i="0" u="none" strike="noStrike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对出现在文章中的要统计的单词，输出其在文章中出现的次数和所在的行号。</a:t>
            </a:r>
            <a:endParaRPr lang="zh-CN" altLang="en-US" sz="20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0D626406-8510-B74C-2DE1-2E425F35D7D7}"/>
              </a:ext>
            </a:extLst>
          </p:cNvPr>
          <p:cNvSpPr/>
          <p:nvPr/>
        </p:nvSpPr>
        <p:spPr>
          <a:xfrm>
            <a:off x="1231065" y="2358191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2C90A95-A33B-1033-5AF3-FF65052DD8AC}"/>
              </a:ext>
            </a:extLst>
          </p:cNvPr>
          <p:cNvSpPr/>
          <p:nvPr/>
        </p:nvSpPr>
        <p:spPr>
          <a:xfrm>
            <a:off x="1255875" y="3765229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52369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245110" y="225299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2338075" y="546182"/>
            <a:ext cx="753554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数据结构</a:t>
            </a:r>
            <a:r>
              <a:rPr lang="en-US" altLang="zh-CN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/</a:t>
            </a:r>
            <a:r>
              <a:rPr lang="zh-CN" altLang="en-US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库</a:t>
            </a:r>
            <a:r>
              <a:rPr lang="en-US" altLang="zh-CN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/</a:t>
            </a:r>
            <a:r>
              <a:rPr lang="zh-CN" altLang="en-US" sz="2800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容器的使用</a:t>
            </a:r>
            <a:endParaRPr lang="en-US" altLang="zh-CN" sz="2800" dirty="0">
              <a:solidFill>
                <a:schemeClr val="tx2">
                  <a:lumMod val="75000"/>
                  <a:lumOff val="2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pic>
        <p:nvPicPr>
          <p:cNvPr id="5" name="图片 4" descr="32313538383939353b32313538373938363bbfceb3cccfc2d4d8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31645" y="3684270"/>
            <a:ext cx="377190" cy="377190"/>
          </a:xfrm>
          <a:prstGeom prst="rect">
            <a:avLst/>
          </a:prstGeom>
        </p:spPr>
      </p:pic>
      <p:sp>
        <p:nvSpPr>
          <p:cNvPr id="6" name="流程图: 离页连接符 5"/>
          <p:cNvSpPr/>
          <p:nvPr/>
        </p:nvSpPr>
        <p:spPr>
          <a:xfrm rot="16200000">
            <a:off x="1825356" y="2020776"/>
            <a:ext cx="523875" cy="2343812"/>
          </a:xfrm>
          <a:prstGeom prst="flowChartOffpageConnector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15387" y="2977974"/>
            <a:ext cx="2062162" cy="7067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2000" dirty="0" err="1">
                <a:solidFill>
                  <a:schemeClr val="bg1"/>
                </a:solidFill>
                <a:latin typeface="MiSans Normal" panose="00000500000000000000" charset="-122"/>
                <a:ea typeface="MiSans Normal" panose="00000500000000000000" charset="-122"/>
              </a:rPr>
              <a:t>fstream</a:t>
            </a:r>
            <a:endParaRPr lang="zh-CN" altLang="en-US" sz="2000" dirty="0">
              <a:solidFill>
                <a:schemeClr val="bg1"/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8" name="流程图: 离页连接符 7"/>
          <p:cNvSpPr/>
          <p:nvPr/>
        </p:nvSpPr>
        <p:spPr>
          <a:xfrm rot="16200000">
            <a:off x="1825356" y="3709875"/>
            <a:ext cx="523875" cy="2343813"/>
          </a:xfrm>
          <a:prstGeom prst="flowChartOffpageConnector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流程图: 离页连接符 8"/>
          <p:cNvSpPr/>
          <p:nvPr/>
        </p:nvSpPr>
        <p:spPr>
          <a:xfrm rot="16200000">
            <a:off x="1658302" y="605349"/>
            <a:ext cx="523875" cy="1859280"/>
          </a:xfrm>
          <a:prstGeom prst="flowChartOffpageConnector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280160" y="1314975"/>
            <a:ext cx="12801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MiSans Normal" panose="00000500000000000000" charset="-122"/>
                <a:ea typeface="MiSans Normal" panose="00000500000000000000" charset="-122"/>
              </a:rPr>
              <a:t>String</a:t>
            </a:r>
            <a:endParaRPr lang="zh-CN" altLang="en-US" sz="2000" dirty="0">
              <a:solidFill>
                <a:schemeClr val="bg1"/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15387" y="4642682"/>
            <a:ext cx="2293458" cy="7067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MiSans Normal" panose="00000500000000000000" charset="-122"/>
                <a:ea typeface="MiSans Normal" panose="00000500000000000000" charset="-122"/>
                <a:sym typeface="+mn-ea"/>
              </a:rPr>
              <a:t>vector</a:t>
            </a:r>
            <a:endParaRPr lang="zh-CN" altLang="en-US" sz="2000" dirty="0">
              <a:solidFill>
                <a:schemeClr val="bg1"/>
              </a:solidFill>
              <a:latin typeface="MiSans Normal" panose="00000500000000000000" charset="-122"/>
              <a:ea typeface="MiSans Normal" panose="00000500000000000000" charset="-122"/>
              <a:sym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FDE4810-5C25-B250-C538-020A84855BD4}"/>
              </a:ext>
            </a:extLst>
          </p:cNvPr>
          <p:cNvSpPr txBox="1"/>
          <p:nvPr/>
        </p:nvSpPr>
        <p:spPr>
          <a:xfrm>
            <a:off x="3500779" y="1138239"/>
            <a:ext cx="7535545" cy="14210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提供了便利的字符串处理功能，包括字符串的存储、操作和比较等。在这段代码中，</a:t>
            </a:r>
            <a:r>
              <a:rPr lang="en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string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数据结构被用于存储文本内容、搜索的单词和单词的各种状态。</a:t>
            </a:r>
            <a:br>
              <a:rPr lang="zh-CN" altLang="en-US" sz="2400" dirty="0"/>
            </a:br>
            <a:br>
              <a:rPr lang="zh-CN" altLang="en-US" sz="1600" dirty="0"/>
            </a:br>
            <a:br>
              <a:rPr lang="zh-CN" altLang="en-US" sz="1600" dirty="0"/>
            </a:br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657E56B-CF02-FF51-75A5-8D63461B75B7}"/>
              </a:ext>
            </a:extLst>
          </p:cNvPr>
          <p:cNvSpPr txBox="1"/>
          <p:nvPr/>
        </p:nvSpPr>
        <p:spPr>
          <a:xfrm>
            <a:off x="3520707" y="3932135"/>
            <a:ext cx="8004986" cy="14210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使用 </a:t>
            </a:r>
            <a:r>
              <a:rPr lang="en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vector 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容器在这段代码中方便了元素的添加、管理和操作，提高了代码的可读性和可维护性。</a:t>
            </a:r>
            <a:endParaRPr lang="en-US" altLang="zh-CN" sz="2400" b="1" dirty="0">
              <a:solidFill>
                <a:srgbClr val="00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" altLang="zh-CN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lines </a:t>
            </a:r>
            <a:r>
              <a:rPr lang="zh-CN" altLang="en-US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容器被用来存储从文本文件中读取的每一行文本。通过使用 </a:t>
            </a:r>
            <a:r>
              <a:rPr lang="en" altLang="zh-CN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push_back </a:t>
            </a:r>
            <a:r>
              <a:rPr lang="zh-CN" altLang="en-US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函数，每次读取一行文本后将其添加到 </a:t>
            </a:r>
            <a:r>
              <a:rPr lang="en" altLang="zh-CN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lines </a:t>
            </a:r>
            <a:r>
              <a:rPr lang="zh-CN" altLang="en-US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容器中。</a:t>
            </a:r>
          </a:p>
          <a:p>
            <a:r>
              <a:rPr lang="en" altLang="zh-CN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search </a:t>
            </a:r>
            <a:r>
              <a:rPr lang="zh-CN" altLang="en-US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容器被用来存储要查找的单词及其状态。在用户输入要查找的单词后，通过使用结构体 </a:t>
            </a:r>
            <a:r>
              <a:rPr lang="en" altLang="zh-CN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SearchItem</a:t>
            </a:r>
            <a:r>
              <a:rPr lang="zh-CN" altLang="en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zh-CN" altLang="en-US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将输入的单词和初始状态依次添加到 </a:t>
            </a:r>
            <a:r>
              <a:rPr lang="en" altLang="zh-CN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search </a:t>
            </a:r>
            <a:r>
              <a:rPr lang="zh-CN" altLang="en-US" sz="200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容器中。</a:t>
            </a:r>
          </a:p>
          <a:p>
            <a:endParaRPr lang="zh-CN" altLang="en-US" sz="1600" dirty="0">
              <a:solidFill>
                <a:schemeClr val="tx1">
                  <a:lumMod val="95000"/>
                  <a:lumOff val="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1D2FBC0-FD9D-7CD4-D4C1-13AC5BB79258}"/>
              </a:ext>
            </a:extLst>
          </p:cNvPr>
          <p:cNvSpPr txBox="1"/>
          <p:nvPr/>
        </p:nvSpPr>
        <p:spPr>
          <a:xfrm>
            <a:off x="3520707" y="2538669"/>
            <a:ext cx="8004986" cy="142109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fstream 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是标准 </a:t>
            </a:r>
            <a:r>
              <a:rPr lang="en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C++ 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库中用于文件输入</a:t>
            </a:r>
            <a:r>
              <a:rPr lang="en-US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输出的类。在这段代码中，使用 </a:t>
            </a:r>
            <a:r>
              <a:rPr lang="en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fstream 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打开和读取文件，将文件内容存储到 </a:t>
            </a:r>
            <a:r>
              <a:rPr lang="en" altLang="zh-CN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vector </a:t>
            </a:r>
            <a:r>
              <a:rPr lang="zh-CN" altLang="en-US" sz="2400" b="1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中，从而实现对文本文件的读取和处理。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245745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737995" y="2728595"/>
            <a:ext cx="87166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算法思路</a:t>
            </a:r>
          </a:p>
          <a:p>
            <a:pPr algn="ctr"/>
            <a:endParaRPr lang="zh-CN" sz="5400" b="1" dirty="0">
              <a:solidFill>
                <a:schemeClr val="tx2">
                  <a:lumMod val="75000"/>
                  <a:lumOff val="25000"/>
                </a:schemeClr>
              </a:solidFill>
              <a:latin typeface="MiSans Normal" panose="00000500000000000000" charset="-122"/>
              <a:ea typeface="MiSans Normal" panose="00000500000000000000" charset="-122"/>
              <a:cs typeface="MiSans Normal" panose="00000500000000000000" charset="-122"/>
            </a:endParaRPr>
          </a:p>
        </p:txBody>
      </p:sp>
      <p:sp>
        <p:nvSpPr>
          <p:cNvPr id="23" name="流程图: 终止 22"/>
          <p:cNvSpPr/>
          <p:nvPr/>
        </p:nvSpPr>
        <p:spPr>
          <a:xfrm>
            <a:off x="5116195" y="4204791"/>
            <a:ext cx="1959610" cy="501015"/>
          </a:xfrm>
          <a:prstGeom prst="flowChartTerminator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latin typeface="MiSans Normal" panose="00000500000000000000" charset="-122"/>
                <a:ea typeface="MiSans Normal" panose="00000500000000000000" charset="-122"/>
              </a:rPr>
              <a:t>P A R T . 0 2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4899660" y="1356995"/>
            <a:ext cx="239395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>
                <a:solidFill>
                  <a:schemeClr val="tx2">
                    <a:lumMod val="75000"/>
                    <a:lumOff val="25000"/>
                  </a:schemeClr>
                </a:solidFill>
                <a:latin typeface="MiSans Normal" panose="00000500000000000000" charset="-122"/>
                <a:ea typeface="MiSans Normal" panose="00000500000000000000" charset="-122"/>
              </a:rPr>
              <a:t>02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245745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>
            <a:cxnSpLocks/>
          </p:cNvCxnSpPr>
          <p:nvPr/>
        </p:nvCxnSpPr>
        <p:spPr>
          <a:xfrm>
            <a:off x="1360228" y="1471762"/>
            <a:ext cx="0" cy="4492620"/>
          </a:xfrm>
          <a:prstGeom prst="line">
            <a:avLst/>
          </a:prstGeom>
          <a:ln w="3175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4602480" y="532892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603115" y="428625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248785" y="2020893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248785" y="4762384"/>
            <a:ext cx="222885" cy="233680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1471670" y="1960579"/>
            <a:ext cx="9861345" cy="43428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br>
              <a:rPr lang="zh-CN" altLang="en-US" dirty="0"/>
            </a:br>
            <a:br>
              <a:rPr lang="zh-CN" altLang="en-US" sz="1200" dirty="0"/>
            </a:br>
            <a:br>
              <a:rPr lang="zh-CN" altLang="en-US" sz="1200" dirty="0"/>
            </a:b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63930" y="858728"/>
            <a:ext cx="1865630" cy="368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步骤</a:t>
            </a:r>
          </a:p>
        </p:txBody>
      </p:sp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A1224103-D903-3EBD-D338-57F48E9261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4035" y="1042878"/>
            <a:ext cx="7191301" cy="514745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17559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245745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4602480" y="532892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603115" y="428625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471670" y="1960579"/>
            <a:ext cx="9861345" cy="43428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br>
              <a:rPr lang="zh-CN" altLang="en-US" dirty="0"/>
            </a:br>
            <a:br>
              <a:rPr lang="zh-CN" altLang="en-US" sz="1200" dirty="0"/>
            </a:br>
            <a:br>
              <a:rPr lang="zh-CN" altLang="en-US" sz="1200" dirty="0"/>
            </a:b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63930" y="858728"/>
            <a:ext cx="1865630" cy="368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步骤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2B2DE05-BD19-496F-1396-46A9F6B8279B}"/>
              </a:ext>
            </a:extLst>
          </p:cNvPr>
          <p:cNvSpPr txBox="1"/>
          <p:nvPr/>
        </p:nvSpPr>
        <p:spPr>
          <a:xfrm>
            <a:off x="5330515" y="1960579"/>
            <a:ext cx="610308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定义了一个结构体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 err="1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SearchItem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，用于表示要搜索的单词的状态。它包含了一个成员变量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word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（表示要搜索的单词）、</a:t>
            </a:r>
            <a:r>
              <a:rPr lang="en-US" altLang="zh-CN" sz="1800" kern="0" dirty="0" err="1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pt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（表示当前已经匹配到的位置）、</a:t>
            </a:r>
            <a:r>
              <a:rPr lang="en-US" altLang="zh-CN" sz="1800" kern="0" dirty="0" err="1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cnt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（表示已经出现过多少次该单词）和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valid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（表示该单词与文本中当前单词是否还可能匹配）。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在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main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函数中，定义了两个空的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vector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容器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lines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search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，分别用于存储文本行和要搜索的单词。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用户需要输入要查找的文件名，然后通过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 err="1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fstream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类打开文件，如果无法打开文件，则提示无法打开，并继续要求用户重新输入文件名，直到成功打开文件。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使用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while (!</a:t>
            </a:r>
            <a:r>
              <a:rPr lang="en-US" altLang="zh-CN" sz="1800" kern="0" dirty="0" err="1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fs.eof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())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循环读取文件中的每一行文本，将其存储到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lines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容器中。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关闭文件流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 err="1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fs.close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()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12" name="图片 11" descr="图示&#10;&#10;描述已自动生成">
            <a:extLst>
              <a:ext uri="{FF2B5EF4-FFF2-40B4-BE49-F238E27FC236}">
                <a16:creationId xmlns:a16="http://schemas.microsoft.com/office/drawing/2014/main" id="{6C34A170-24B2-A845-0517-6CBEF443E9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78"/>
          <a:stretch/>
        </p:blipFill>
        <p:spPr>
          <a:xfrm>
            <a:off x="756956" y="2297918"/>
            <a:ext cx="4573559" cy="1615226"/>
          </a:xfrm>
          <a:prstGeom prst="rect">
            <a:avLst/>
          </a:prstGeom>
        </p:spPr>
      </p:pic>
      <p:pic>
        <p:nvPicPr>
          <p:cNvPr id="18" name="图片 17" descr="图示&#10;&#10;描述已自动生成">
            <a:extLst>
              <a:ext uri="{FF2B5EF4-FFF2-40B4-BE49-F238E27FC236}">
                <a16:creationId xmlns:a16="http://schemas.microsoft.com/office/drawing/2014/main" id="{BD1CCDC5-F7FE-3BF1-6C91-B7B5921F2D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882" y="4346271"/>
            <a:ext cx="4218888" cy="130726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17147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直角三角形 13"/>
          <p:cNvSpPr/>
          <p:nvPr/>
        </p:nvSpPr>
        <p:spPr>
          <a:xfrm>
            <a:off x="1270" y="427291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直角三角形 12"/>
          <p:cNvSpPr/>
          <p:nvPr/>
        </p:nvSpPr>
        <p:spPr>
          <a:xfrm rot="5400000">
            <a:off x="635" y="-635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0800000">
            <a:off x="9608185" y="-127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6200000">
            <a:off x="9607550" y="4273550"/>
            <a:ext cx="2583815" cy="2585085"/>
          </a:xfrm>
          <a:prstGeom prst="rt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245745" y="222885"/>
            <a:ext cx="11700510" cy="6412230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4602480" y="532892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4603115" y="4286250"/>
            <a:ext cx="222885" cy="23368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471670" y="1960579"/>
            <a:ext cx="9861345" cy="43428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br>
              <a:rPr lang="zh-CN" altLang="en-US" dirty="0"/>
            </a:br>
            <a:br>
              <a:rPr lang="zh-CN" altLang="en-US" sz="1200" dirty="0"/>
            </a:br>
            <a:br>
              <a:rPr lang="zh-CN" altLang="en-US" sz="1200" dirty="0"/>
            </a:b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MiSans Normal" panose="00000500000000000000" charset="-122"/>
              <a:ea typeface="MiSans Normal" panose="00000500000000000000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63930" y="858728"/>
            <a:ext cx="1865630" cy="3683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步骤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2B2DE05-BD19-496F-1396-46A9F6B8279B}"/>
              </a:ext>
            </a:extLst>
          </p:cNvPr>
          <p:cNvSpPr txBox="1"/>
          <p:nvPr/>
        </p:nvSpPr>
        <p:spPr>
          <a:xfrm>
            <a:off x="5500902" y="1380521"/>
            <a:ext cx="610308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用户需要输入要查找的单词，程序会不断读取用户输入的单词并存储到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search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容器中，直到用户输入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#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表示结束。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进入查找单词的阶段，通过遍历文本行和单词进行比对，来查找并统计单词的出现次数。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遍历每一行文本，使用一个循环进行按字符扫描。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如果扫描到的字符是字母或撇号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'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，则进行下一步匹配操作。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如果当前字符是大写字母，则将其转换为小写字母，以进行大小写不敏感的匹配。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针对每个要搜索的单词，检查其当前匹配位置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en-US" altLang="zh-CN" sz="1800" kern="0" dirty="0" err="1">
                <a:solidFill>
                  <a:srgbClr val="476582"/>
                </a:solidFill>
                <a:effectLst/>
                <a:latin typeface="Menlo" panose="020B060903080402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pt</a:t>
            </a:r>
            <a:r>
              <a:rPr lang="en-US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和文本中的字符是否匹配，更新匹配状态。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在遇到分隔符（如逗号、空格）时，检查前一个单词是否匹配成功，若成功则增加其出现次数，并输出匹配位置和次数。然后重新激活待检查的单词。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l">
              <a:buFont typeface="+mj-lt"/>
              <a:buAutoNum type="arabicPeriod"/>
              <a:tabLst>
                <a:tab pos="457200" algn="l"/>
              </a:tabLst>
            </a:pPr>
            <a:r>
              <a:rPr lang="zh-CN" altLang="zh-CN" sz="1800" kern="0" dirty="0">
                <a:solidFill>
                  <a:srgbClr val="24292F"/>
                </a:solidFill>
                <a:effectLst/>
                <a:latin typeface="ali-55"/>
                <a:ea typeface="宋体" panose="02010600030101010101" pitchFamily="2" charset="-122"/>
                <a:cs typeface="宋体" panose="02010600030101010101" pitchFamily="2" charset="-122"/>
              </a:rPr>
              <a:t>输出每个单词的出现次数。</a:t>
            </a:r>
            <a:endParaRPr lang="zh-CN" altLang="zh-CN" sz="1800" kern="100" dirty="0">
              <a:solidFill>
                <a:srgbClr val="24292F"/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 descr="图示&#10;&#10;描述已自动生成">
            <a:extLst>
              <a:ext uri="{FF2B5EF4-FFF2-40B4-BE49-F238E27FC236}">
                <a16:creationId xmlns:a16="http://schemas.microsoft.com/office/drawing/2014/main" id="{A1ECDA60-6B83-C2B0-C67E-9BC3D9D7F4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70" y="1724485"/>
            <a:ext cx="4711700" cy="3581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5056294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jb3VudCI6MTIsImhkaWQiOiJkYzNiOGU5OWZmMjViZWY2MWJjYjBmYmQyYTQyYjMwZiIsInVzZXJDb3VudCI6Nn0="/>
  <p:tag name="KSO_WPP_MARK_KEY" val="121e5c38-2e9d-4d9b-a7c4-bfd945166cc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2200</Words>
  <Application>Microsoft Macintosh PowerPoint</Application>
  <PresentationFormat>宽屏</PresentationFormat>
  <Paragraphs>193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4" baseType="lpstr">
      <vt:lpstr>Menlo</vt:lpstr>
      <vt:lpstr>新宋体</vt:lpstr>
      <vt:lpstr>ali-55</vt:lpstr>
      <vt:lpstr>DengXian</vt:lpstr>
      <vt:lpstr>Calibri</vt:lpstr>
      <vt:lpstr>宋体</vt:lpstr>
      <vt:lpstr>Wingdings</vt:lpstr>
      <vt:lpstr>MiSans Normal</vt:lpstr>
      <vt:lpstr>优设标题黑</vt:lpstr>
      <vt:lpstr>楷体_GB2312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chenguang zhou</cp:lastModifiedBy>
  <cp:revision>26</cp:revision>
  <dcterms:created xsi:type="dcterms:W3CDTF">2023-04-15T17:25:00Z</dcterms:created>
  <dcterms:modified xsi:type="dcterms:W3CDTF">2024-01-03T04:59:31Z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2052-11.1.0.14036</vt:lpwstr>
  </property>
  <property fmtid="{D5CDD505-2E9C-101B-9397-08002B2CF9AE}" pid="3" name="ICV">
    <vt:lpwstr>5C78EC05910E454EBD1E41FA4763B729_12</vt:lpwstr>
  </property>
  <property fmtid="{D5CDD505-2E9C-101B-9397-08002B2CF9AE}" pid="4" name="KSOTemplateUUID">
    <vt:lpwstr>v1.0_mb_T4d+gFVvjkB+w+oAZbJOLw==</vt:lpwstr>
  </property>
</Properties>
</file>